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7" r:id="rId2"/>
    <p:sldId id="258" r:id="rId3"/>
    <p:sldId id="259" r:id="rId4"/>
    <p:sldId id="260" r:id="rId5"/>
    <p:sldId id="266" r:id="rId6"/>
    <p:sldId id="264" r:id="rId7"/>
    <p:sldId id="262" r:id="rId8"/>
    <p:sldId id="269" r:id="rId9"/>
    <p:sldId id="278" r:id="rId10"/>
    <p:sldId id="276" r:id="rId11"/>
    <p:sldId id="277" r:id="rId12"/>
    <p:sldId id="270" r:id="rId13"/>
    <p:sldId id="272" r:id="rId14"/>
    <p:sldId id="273" r:id="rId15"/>
    <p:sldId id="27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400" autoAdjust="0"/>
  </p:normalViewPr>
  <p:slideViewPr>
    <p:cSldViewPr snapToGrid="0">
      <p:cViewPr varScale="1">
        <p:scale>
          <a:sx n="115" d="100"/>
          <a:sy n="115" d="100"/>
        </p:scale>
        <p:origin x="-396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511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6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6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54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20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7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09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6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28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9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CCB2F-6BBF-49DA-90CA-CDB95CA04426}" type="datetimeFigureOut">
              <a:rPr lang="ru-RU" smtClean="0"/>
              <a:t>03.09.2024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D69F7-2D55-4CFE-8983-D65C7650A9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68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70244" y="494328"/>
            <a:ext cx="9144000" cy="688330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/>
              <a:t>Муниципальное автономное учреждение дополнительного образования «Детская школа «Искусств</a:t>
            </a:r>
            <a:r>
              <a:rPr lang="ru-RU" sz="1400" dirty="0" smtClean="0"/>
              <a:t>» </a:t>
            </a:r>
            <a:r>
              <a:rPr lang="ru-RU" sz="1400" dirty="0" smtClean="0"/>
              <a:t>города Магнитогорска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63147" y="2167110"/>
            <a:ext cx="7766936" cy="1096899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Наставничество</a:t>
            </a:r>
            <a:r>
              <a:rPr lang="ru-RU" dirty="0" smtClean="0">
                <a:solidFill>
                  <a:schemeClr val="tx1"/>
                </a:solidFill>
              </a:rPr>
              <a:t> это…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21371" y="4934139"/>
            <a:ext cx="3449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Принзина</a:t>
            </a:r>
            <a:r>
              <a:rPr lang="ru-RU" dirty="0" smtClean="0"/>
              <a:t> Н.Н., </a:t>
            </a:r>
          </a:p>
          <a:p>
            <a:r>
              <a:rPr lang="ru-RU" dirty="0" smtClean="0"/>
              <a:t>методист ДШИ «Камертон»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90315" y="558047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26.10.2024</a:t>
            </a:r>
            <a:endParaRPr lang="ru-RU" dirty="0"/>
          </a:p>
        </p:txBody>
      </p:sp>
      <p:pic>
        <p:nvPicPr>
          <p:cNvPr id="2051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20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83175" y="440076"/>
            <a:ext cx="9144000" cy="688330"/>
          </a:xfrm>
        </p:spPr>
        <p:txBody>
          <a:bodyPr>
            <a:noAutofit/>
          </a:bodyPr>
          <a:lstStyle/>
          <a:p>
            <a:r>
              <a:rPr lang="ru-RU" sz="1400" dirty="0" smtClean="0"/>
              <a:t>Муниципальное автономное учреждение дополнительного образования «Детская школа «Искусств</a:t>
            </a:r>
            <a:r>
              <a:rPr lang="ru-RU" sz="1400" dirty="0" smtClean="0"/>
              <a:t>» </a:t>
            </a:r>
            <a:r>
              <a:rPr lang="ru-RU" sz="1400" dirty="0" smtClean="0"/>
              <a:t>города Магнитогорска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2255" y="1587727"/>
            <a:ext cx="8508308" cy="199378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Наставничество - универсальная технология передачи опыта, знаний, формирования навыков, компетенций, </a:t>
            </a:r>
            <a:r>
              <a:rPr lang="ru-RU" sz="2400" dirty="0" err="1">
                <a:solidFill>
                  <a:schemeClr val="tx1"/>
                </a:solidFill>
              </a:rPr>
              <a:t>метакомпетенций</a:t>
            </a:r>
            <a:r>
              <a:rPr lang="ru-RU" sz="2400" dirty="0">
                <a:solidFill>
                  <a:schemeClr val="tx1"/>
                </a:solidFill>
              </a:rPr>
              <a:t> и ценностей через неформальное </a:t>
            </a:r>
            <a:r>
              <a:rPr lang="ru-RU" sz="2400" dirty="0" err="1">
                <a:solidFill>
                  <a:schemeClr val="tx1"/>
                </a:solidFill>
              </a:rPr>
              <a:t>взаимообогащающее</a:t>
            </a:r>
            <a:r>
              <a:rPr lang="ru-RU" sz="2400" dirty="0">
                <a:solidFill>
                  <a:schemeClr val="tx1"/>
                </a:solidFill>
              </a:rPr>
              <a:t> общение, основанное на доверии и партнерстве.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13" y="3581508"/>
            <a:ext cx="3596263" cy="2826537"/>
          </a:xfrm>
          <a:prstGeom prst="rect">
            <a:avLst/>
          </a:prstGeom>
        </p:spPr>
      </p:pic>
      <p:pic>
        <p:nvPicPr>
          <p:cNvPr id="5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48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7373" y="275946"/>
            <a:ext cx="9144000" cy="688330"/>
          </a:xfrm>
        </p:spPr>
        <p:txBody>
          <a:bodyPr>
            <a:noAutofit/>
          </a:bodyPr>
          <a:lstStyle/>
          <a:p>
            <a:r>
              <a:rPr lang="ru-RU" sz="1400" dirty="0" smtClean="0"/>
              <a:t>Муниципальное автономное учреждение дополнительного образования «Детская школа «Искусств</a:t>
            </a:r>
            <a:r>
              <a:rPr lang="ru-RU" sz="1400" dirty="0" smtClean="0"/>
              <a:t>» </a:t>
            </a:r>
            <a:r>
              <a:rPr lang="ru-RU" sz="1400" dirty="0" smtClean="0"/>
              <a:t>города Магнитогорска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88358" y="980902"/>
            <a:ext cx="8549727" cy="3391593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Формы </a:t>
            </a:r>
            <a:r>
              <a:rPr lang="ru-RU" sz="2400" dirty="0">
                <a:solidFill>
                  <a:schemeClr val="tx1"/>
                </a:solidFill>
              </a:rPr>
              <a:t>наставничества, </a:t>
            </a:r>
            <a:r>
              <a:rPr lang="ru-RU" sz="2400" dirty="0" smtClean="0">
                <a:solidFill>
                  <a:schemeClr val="tx1"/>
                </a:solidFill>
              </a:rPr>
              <a:t>включающие </a:t>
            </a:r>
            <a:r>
              <a:rPr lang="ru-RU" sz="2400" dirty="0">
                <a:solidFill>
                  <a:schemeClr val="tx1"/>
                </a:solidFill>
              </a:rPr>
              <a:t>множественные вариации в зависимости от условий реализации программы </a:t>
            </a:r>
            <a:r>
              <a:rPr lang="ru-RU" sz="2400" dirty="0" smtClean="0">
                <a:solidFill>
                  <a:schemeClr val="tx1"/>
                </a:solidFill>
              </a:rPr>
              <a:t>наставничества: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"ученик - ученик";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"учитель - учитель";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«учитель </a:t>
            </a:r>
            <a:r>
              <a:rPr lang="ru-RU" sz="2400" dirty="0">
                <a:solidFill>
                  <a:schemeClr val="tx1"/>
                </a:solidFill>
              </a:rPr>
              <a:t>- ученик";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"работодатель </a:t>
            </a:r>
            <a:r>
              <a:rPr lang="ru-RU" sz="2400" dirty="0">
                <a:solidFill>
                  <a:schemeClr val="tx1"/>
                </a:solidFill>
              </a:rPr>
              <a:t>- ученик</a:t>
            </a:r>
            <a:r>
              <a:rPr lang="ru-RU" sz="2400" dirty="0" smtClean="0">
                <a:solidFill>
                  <a:schemeClr val="tx1"/>
                </a:solidFill>
              </a:rPr>
              <a:t>";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"учитель-родитель"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920" y="4018483"/>
            <a:ext cx="3914013" cy="2656636"/>
          </a:xfrm>
          <a:prstGeom prst="rect">
            <a:avLst/>
          </a:prstGeom>
        </p:spPr>
      </p:pic>
      <p:pic>
        <p:nvPicPr>
          <p:cNvPr id="5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88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9780" y="318818"/>
            <a:ext cx="9144000" cy="68833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«работодатель-ученик»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96918" y="1294443"/>
            <a:ext cx="8549727" cy="490698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Наставничество нацелено на повышение эффективности работы сотрудника и учреждения в целом</a:t>
            </a:r>
          </a:p>
          <a:p>
            <a:pPr algn="ctr"/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305" y="2194562"/>
            <a:ext cx="4176057" cy="3127883"/>
          </a:xfrm>
          <a:prstGeom prst="rect">
            <a:avLst/>
          </a:prstGeom>
        </p:spPr>
      </p:pic>
      <p:pic>
        <p:nvPicPr>
          <p:cNvPr id="7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095" y="2194561"/>
            <a:ext cx="4234600" cy="302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3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8195" y="307350"/>
            <a:ext cx="9144000" cy="68833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Открытые занятия наставников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42917" y="1517963"/>
            <a:ext cx="9144000" cy="4906980"/>
          </a:xfrm>
        </p:spPr>
        <p:txBody>
          <a:bodyPr>
            <a:noAutofit/>
          </a:bodyPr>
          <a:lstStyle/>
          <a:p>
            <a:pPr algn="just"/>
            <a:endParaRPr lang="ru-RU" sz="2400" dirty="0"/>
          </a:p>
        </p:txBody>
      </p:sp>
      <p:pic>
        <p:nvPicPr>
          <p:cNvPr id="6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7154083" y="1539988"/>
            <a:ext cx="4558550" cy="3065261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2559309" y="1539988"/>
            <a:ext cx="4207251" cy="306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2115" y="226070"/>
            <a:ext cx="9144000" cy="68833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«педагог-педагог»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0444" y="1284283"/>
            <a:ext cx="9144000" cy="4906980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</a:rPr>
              <a:t>Цель ГМО: организация методической поддержки повышения профессиональной компетентности преподавателей для обеспечения непрерывной музыкальной и художественной образовательной деятельности </a:t>
            </a:r>
            <a:r>
              <a:rPr lang="ru-RU" sz="2400" dirty="0" smtClean="0">
                <a:solidFill>
                  <a:schemeClr val="tx1"/>
                </a:solidFill>
              </a:rPr>
              <a:t>детей</a:t>
            </a:r>
            <a:endParaRPr lang="ru-RU" sz="2400" dirty="0">
              <a:solidFill>
                <a:schemeClr val="tx1"/>
              </a:solidFill>
            </a:endParaRPr>
          </a:p>
          <a:p>
            <a:pPr algn="l"/>
            <a:endParaRPr lang="ru-RU" sz="2400" dirty="0"/>
          </a:p>
        </p:txBody>
      </p:sp>
      <p:pic>
        <p:nvPicPr>
          <p:cNvPr id="4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Принзина Н.Н._Камертон\Фото\Концерт джазовой музыки. Октябрь 2022\IMG_20221103_1025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76" y="3190095"/>
            <a:ext cx="4346391" cy="32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Принзина Н.Н._Камертон\Фото\Концерт джазовой музыки. Октябрь 2022\IMG_20221026_1929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444" y="3190095"/>
            <a:ext cx="4374638" cy="327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2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7164" y="330314"/>
            <a:ext cx="9144000" cy="68833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Форма «педагог-педагог»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1957" y="1227446"/>
            <a:ext cx="9144000" cy="4906980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Основная цель формы «педагог-педагог»: закрепление на месте работы или в должности педагога, молодого специалиста, повышение профессионального потенциала и уровня, создание комфортной профессиональной среды внутри </a:t>
            </a:r>
            <a:r>
              <a:rPr lang="ru-RU" sz="2400" dirty="0" smtClean="0">
                <a:solidFill>
                  <a:schemeClr val="tx1"/>
                </a:solidFill>
              </a:rPr>
              <a:t>ДШИ «Камертон»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Принзина Н.Н._Камертон\Фото\Рождественские истории\IMG_20230119_1608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069" y="3036063"/>
            <a:ext cx="4089862" cy="306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ветлана\Desktop\e68fsfig9pykj21j81k3b8gmuzvkhz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718" y="3036063"/>
            <a:ext cx="4598795" cy="306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62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3083" y="2"/>
            <a:ext cx="9144000" cy="54062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«педагог-ученик»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277" y="1213163"/>
            <a:ext cx="9144000" cy="490698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Фото</a:t>
            </a:r>
            <a:endParaRPr lang="ru-RU" sz="2400" dirty="0"/>
          </a:p>
        </p:txBody>
      </p:sp>
      <p:pic>
        <p:nvPicPr>
          <p:cNvPr id="8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1956145" y="644264"/>
            <a:ext cx="4029019" cy="290527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6620641" y="719079"/>
            <a:ext cx="3836770" cy="2830455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5"/>
          <a:stretch>
            <a:fillRect/>
          </a:stretch>
        </p:blipFill>
        <p:spPr>
          <a:xfrm>
            <a:off x="1956146" y="3893905"/>
            <a:ext cx="4029018" cy="2556771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>
          <a:blip r:embed="rId6"/>
          <a:stretch>
            <a:fillRect/>
          </a:stretch>
        </p:blipFill>
        <p:spPr>
          <a:xfrm>
            <a:off x="6620641" y="3898841"/>
            <a:ext cx="3836770" cy="246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1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3083" y="2"/>
            <a:ext cx="9144000" cy="54062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«педагог-ученик»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277" y="1213163"/>
            <a:ext cx="9144000" cy="490698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Фото</a:t>
            </a:r>
            <a:endParaRPr lang="ru-RU" sz="2400" dirty="0"/>
          </a:p>
        </p:txBody>
      </p:sp>
      <p:pic>
        <p:nvPicPr>
          <p:cNvPr id="8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77" y="723208"/>
            <a:ext cx="4148052" cy="276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C:\Принзина Н.Н._Камертон\Фото\IMG-3508e710f8c15b6341c9aff08601b4eb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865" y="3895246"/>
            <a:ext cx="4155274" cy="270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Светлана\Downloads\DSC070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865" y="723208"/>
            <a:ext cx="4145540" cy="276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Светлана\Downloads\DSC071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77" y="3865563"/>
            <a:ext cx="4148052" cy="276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8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3083" y="2"/>
            <a:ext cx="9144000" cy="54062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«педагог-ученик»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277" y="1213163"/>
            <a:ext cx="9144000" cy="490698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Фото</a:t>
            </a:r>
            <a:endParaRPr lang="ru-RU" sz="2400" dirty="0"/>
          </a:p>
        </p:txBody>
      </p:sp>
      <p:pic>
        <p:nvPicPr>
          <p:cNvPr id="8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Принзина Н.Н._Камертон\Фото\Стипендии\IMG-13f66a23d7fe7a07e64ec78697612170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405" y="699501"/>
            <a:ext cx="4187800" cy="272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Принзина Н.Н._Камертон\Фото\Стипендии\Кочина О.Ю. Премия Губернатор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020" y="3765664"/>
            <a:ext cx="2690014" cy="272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Принзина Н.Н._Камертон\Фото\Большой новогодний концерт\IMG_20221222_2000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627" y="699501"/>
            <a:ext cx="3884407" cy="272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Принзина Н.Н._Камертон\Фото\Концерт ансамблевой музык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404" y="3765664"/>
            <a:ext cx="5633783" cy="272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15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3083" y="2"/>
            <a:ext cx="9144000" cy="54062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«педагог-ученик»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277" y="1213163"/>
            <a:ext cx="9144000" cy="490698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Фото</a:t>
            </a:r>
            <a:endParaRPr lang="ru-RU" sz="2400" dirty="0"/>
          </a:p>
        </p:txBody>
      </p:sp>
      <p:pic>
        <p:nvPicPr>
          <p:cNvPr id="8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Арт-покол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Арт-покол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Арт-покол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9" descr="https://www.kamerton-mgn.ru/images/news/2023/03/istrument-music/2.jpe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4" name="Picture 10" descr="C:\Users\Светлана\Desktop\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052" y="782436"/>
            <a:ext cx="3668684" cy="276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Светлана\Desktop\20221227_1904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885" y="754411"/>
            <a:ext cx="3773976" cy="282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5"/>
          <a:stretch>
            <a:fillRect/>
          </a:stretch>
        </p:blipFill>
        <p:spPr>
          <a:xfrm>
            <a:off x="2601884" y="3940261"/>
            <a:ext cx="3773977" cy="2385724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6"/>
          <a:stretch>
            <a:fillRect/>
          </a:stretch>
        </p:blipFill>
        <p:spPr>
          <a:xfrm>
            <a:off x="7196053" y="3940260"/>
            <a:ext cx="3668684" cy="244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2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45635" y="358150"/>
            <a:ext cx="9144000" cy="68833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Форма «ученик-ученик»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277" y="1213163"/>
            <a:ext cx="9144000" cy="490698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Фото</a:t>
            </a:r>
            <a:endParaRPr lang="ru-RU" sz="2400" dirty="0"/>
          </a:p>
        </p:txBody>
      </p:sp>
      <p:sp>
        <p:nvSpPr>
          <p:cNvPr id="6" name="AutoShape 2" descr="В джазе только де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 descr="C:\Users\Светлана\Desktop\20221227_192157-fill-251x1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924" y="1134155"/>
            <a:ext cx="3678120" cy="275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Светлана\Downloads\DSC0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186" y="1134155"/>
            <a:ext cx="3632662" cy="271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Принзина Н.Н._Камертон\Фото\Участники Хор русской песни ВИНОГРАД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923" y="4140291"/>
            <a:ext cx="3678121" cy="245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Светлана\Downloads\DSC_257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186" y="4174035"/>
            <a:ext cx="3632662" cy="242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9557" y="524833"/>
            <a:ext cx="9144000" cy="68833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</a:t>
            </a:r>
            <a:r>
              <a:rPr lang="ru-RU" sz="2400" dirty="0" smtClean="0"/>
              <a:t>Алгоритм </a:t>
            </a:r>
            <a:r>
              <a:rPr lang="ru-RU" sz="2400" dirty="0"/>
              <a:t>эффективного взаимодействия наставника и наставляемого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44931" y="1538283"/>
            <a:ext cx="9570866" cy="4906980"/>
          </a:xfrm>
        </p:spPr>
        <p:txBody>
          <a:bodyPr>
            <a:no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результатов обучения, деятельности;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выявление проблемных зон наставляемого;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выявление профессиональных затруднений наставника;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формирование наставнических пар или групп;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организация работы наставнических пар или групп;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анализ достигнутых результатов, завершение наставничества</a:t>
            </a:r>
          </a:p>
          <a:p>
            <a:pPr algn="l"/>
            <a:endParaRPr lang="ru-RU" sz="2400" dirty="0"/>
          </a:p>
          <a:p>
            <a:pPr algn="l"/>
            <a:endParaRPr lang="ru-RU" sz="2400" dirty="0"/>
          </a:p>
        </p:txBody>
      </p:sp>
      <p:pic>
        <p:nvPicPr>
          <p:cNvPr id="4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64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9557" y="524833"/>
            <a:ext cx="9144000" cy="68833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</a:t>
            </a:r>
            <a:r>
              <a:rPr lang="ru-RU" sz="2400" dirty="0" smtClean="0"/>
              <a:t>Результат наставничества:</a:t>
            </a:r>
            <a:endParaRPr lang="ru-RU" sz="2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6735" y="1280589"/>
            <a:ext cx="9144000" cy="4906980"/>
          </a:xfrm>
        </p:spPr>
        <p:txBody>
          <a:bodyPr>
            <a:no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>
                <a:solidFill>
                  <a:schemeClr val="tx1"/>
                </a:solidFill>
              </a:rPr>
              <a:t>аккумуляция и трансляция опыта в профессиональных сообществах;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объективная оценка достижений  планируемых результатов;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закрепление на рабочем месте,  удовлетворенность профессиональной деятельностью;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результативное участие педагогов и обучающихся  в </a:t>
            </a:r>
            <a:r>
              <a:rPr lang="ru-RU" dirty="0" smtClean="0">
                <a:solidFill>
                  <a:schemeClr val="tx1"/>
                </a:solidFill>
              </a:rPr>
              <a:t>конкурсах, соревнованиях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олимпиадах</a:t>
            </a:r>
            <a:endParaRPr lang="ru-RU" dirty="0">
              <a:solidFill>
                <a:schemeClr val="tx1"/>
              </a:solidFill>
            </a:endParaRPr>
          </a:p>
          <a:p>
            <a:pPr lvl="0" algn="l"/>
            <a:endParaRPr lang="ru-RU" dirty="0"/>
          </a:p>
          <a:p>
            <a:pPr algn="l"/>
            <a:endParaRPr lang="ru-RU" sz="2400" dirty="0"/>
          </a:p>
          <a:p>
            <a:pPr algn="l"/>
            <a:endParaRPr lang="ru-RU" sz="2400" dirty="0"/>
          </a:p>
        </p:txBody>
      </p:sp>
      <p:pic>
        <p:nvPicPr>
          <p:cNvPr id="4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39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12055" y="1059593"/>
            <a:ext cx="9144000" cy="688330"/>
          </a:xfrm>
        </p:spPr>
        <p:txBody>
          <a:bodyPr>
            <a:noAutofit/>
          </a:bodyPr>
          <a:lstStyle/>
          <a:p>
            <a:r>
              <a:rPr lang="ru-RU" sz="1400" dirty="0" smtClean="0"/>
              <a:t>Муниципальное автономное учреждение дополнительного образования «Детская школа «Искусств»» города Магнитогорска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63147" y="2167109"/>
            <a:ext cx="7766936" cy="54893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dirty="0" smtClean="0"/>
              <a:t>Наставничество</a:t>
            </a:r>
            <a:r>
              <a:rPr lang="ru-RU" dirty="0" smtClean="0"/>
              <a:t> это…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040" y="2716043"/>
            <a:ext cx="4499091" cy="37483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3170" y="3557805"/>
            <a:ext cx="5060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/>
              <a:t>Наста́вничество</a:t>
            </a:r>
            <a:r>
              <a:rPr lang="ru-RU" sz="2400" dirty="0"/>
              <a:t> — отношения</a:t>
            </a:r>
            <a:r>
              <a:rPr lang="ru-RU" sz="2400" dirty="0" smtClean="0"/>
              <a:t>,</a:t>
            </a:r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в которых опытнее или более сведущий </a:t>
            </a:r>
            <a:r>
              <a:rPr lang="ru-RU" sz="2400" dirty="0" smtClean="0"/>
              <a:t>человек помогает </a:t>
            </a:r>
            <a:r>
              <a:rPr lang="ru-RU" sz="2400" dirty="0"/>
              <a:t>менее опытному или менее </a:t>
            </a:r>
            <a:r>
              <a:rPr lang="ru-RU" sz="2400" dirty="0" smtClean="0"/>
              <a:t>сведущему</a:t>
            </a:r>
          </a:p>
          <a:p>
            <a:pPr algn="just"/>
            <a:r>
              <a:rPr lang="ru-RU" sz="2400" dirty="0" smtClean="0"/>
              <a:t>усвоить </a:t>
            </a:r>
            <a:r>
              <a:rPr lang="ru-RU" sz="2400" dirty="0"/>
              <a:t>определенные компетенции</a:t>
            </a:r>
          </a:p>
        </p:txBody>
      </p:sp>
      <p:pic>
        <p:nvPicPr>
          <p:cNvPr id="7" name="Picture 3" descr="C:\Users\Светлана\Desktop\верхняя планка Камкрто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5142"/>
            <a:ext cx="1780089" cy="832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67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</TotalTime>
  <Words>274</Words>
  <Application>Microsoft Office PowerPoint</Application>
  <PresentationFormat>Произвольный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Муниципальное автономное учреждение дополнительного образования «Детская школа «Искусств» города Магнитогорска</vt:lpstr>
      <vt:lpstr>Муниципальное автономное учреждение дополнительного образования «Детская школа «Искусств» города Магнитогорска</vt:lpstr>
      <vt:lpstr>Муниципальное автономное учреждение дополнительного образования «Детская школа «Искусств» города Магнитогорска</vt:lpstr>
      <vt:lpstr>Форма «работодатель-ученик»</vt:lpstr>
      <vt:lpstr>Открытые занятия наставников</vt:lpstr>
      <vt:lpstr>Форма «педагог-педагог»</vt:lpstr>
      <vt:lpstr>Форма «педагог-педагог»</vt:lpstr>
      <vt:lpstr>Форма «педагог-ученик»</vt:lpstr>
      <vt:lpstr>Форма «педагог-ученик»</vt:lpstr>
      <vt:lpstr>Форма «педагог-ученик»</vt:lpstr>
      <vt:lpstr>Форма «педагог-ученик»</vt:lpstr>
      <vt:lpstr>Форма «ученик-ученик»</vt:lpstr>
      <vt:lpstr> Алгоритм эффективного взаимодействия наставника и наставляемого</vt:lpstr>
      <vt:lpstr> Результат наставничества:</vt:lpstr>
      <vt:lpstr>Муниципальное автономное учреждение дополнительного образования «Детская школа «Искусств»» города Магнитогорска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«Правобережный центр дополнительного образования детей» города Магнитогорска</dc:title>
  <dc:creator>2812</dc:creator>
  <cp:lastModifiedBy>Светлана</cp:lastModifiedBy>
  <cp:revision>46</cp:revision>
  <dcterms:created xsi:type="dcterms:W3CDTF">2021-01-12T11:21:00Z</dcterms:created>
  <dcterms:modified xsi:type="dcterms:W3CDTF">2024-09-03T05:48:28Z</dcterms:modified>
</cp:coreProperties>
</file>